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91" r:id="rId10"/>
    <p:sldId id="292" r:id="rId11"/>
    <p:sldId id="293" r:id="rId12"/>
    <p:sldId id="295" r:id="rId13"/>
    <p:sldId id="294" r:id="rId14"/>
    <p:sldId id="264" r:id="rId15"/>
    <p:sldId id="265" r:id="rId16"/>
    <p:sldId id="287" r:id="rId17"/>
    <p:sldId id="289" r:id="rId18"/>
    <p:sldId id="288" r:id="rId19"/>
    <p:sldId id="267" r:id="rId20"/>
    <p:sldId id="281" r:id="rId21"/>
    <p:sldId id="282" r:id="rId22"/>
    <p:sldId id="283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6" r:id="rId31"/>
    <p:sldId id="268" r:id="rId32"/>
    <p:sldId id="270" r:id="rId33"/>
    <p:sldId id="271" r:id="rId34"/>
    <p:sldId id="272" r:id="rId35"/>
    <p:sldId id="273" r:id="rId36"/>
    <p:sldId id="274" r:id="rId37"/>
  </p:sldIdLst>
  <p:sldSz cx="16256000" cy="9144000"/>
  <p:notesSz cx="9144000" cy="16256000"/>
  <p:embeddedFontLst>
    <p:embeddedFont>
      <p:font typeface="MiSans" panose="02010600030101010101" charset="-122"/>
      <p:regular r:id="rId39"/>
    </p:embeddedFont>
    <p:embeddedFont>
      <p:font typeface="Source Code Pro" panose="020B0509030403020204" pitchFamily="49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0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数据字典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四张数据表的信息描述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用户信息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435927" y="2146300"/>
          <a:ext cx="4806315" cy="3241548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用户信息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用户表、用户档案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用户管理模块（作为登录/注册输入）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账单管理（作为外键关联）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权限控制（作为身份标识）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{用户ID，用户名，密码哈希，创建时间}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主键：用户ID（整型，自增）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限制：用户名唯一，密码为加密哈希值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预置值：无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7903845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2.收支记录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7845107" y="2091055"/>
          <a:ext cx="5143500" cy="3554730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收支记录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账单、交易记录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收支管理模块（作为增删改查主体）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统计（作为数据源）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图表展示（作为分析依据）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{记录ID，用户ID，分类ID，交易类型，金额，交易时间，备注，创建时间，来源}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主键：记录ID（整型，自增）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限制：金额 &gt; 0，交易类型为“收入”或“支出”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外键：用户ID → 用户表，分类ID → 分类表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数据字典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四张数据表的信息描述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收支分类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67575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.定时账单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435927" y="2199640"/>
          <a:ext cx="4806315" cy="3867912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收支分类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分类表、标签表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账单添加/编辑（作为下拉选项）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统计图表（作为分组依据）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分类管理（作为维护对象）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{分类ID，分类名称，交易类型，创建时间}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主键：分类ID（整型，自增）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限制：交易类型为“收入”或“支出”，同一用户下分类名称不重复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预置值：系统默认分类（如餐饮美食、住房物业等）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267892" y="2199640"/>
          <a:ext cx="4806315" cy="4181094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定时账单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定期任务、循环账单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定时管理模块（作为配置对象）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自动执行（作为任务源）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账单生成（作为生成模板）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{任务ID，用户ID，分类ID，交易类型，金额，周期，下次执行时间，备注，上次执行时间，创建时间}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主键：任务ID（整型，自增）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限制：周期为 daily/weekly/monthly，金额 &gt; 0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外键：用户ID → 用户表，分类ID → 分类表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简要算法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功能模块涉及的简要算法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209105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密码加密验证算法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4020" y="482536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令牌生成验证算法</a:t>
            </a:r>
          </a:p>
        </p:txBody>
      </p:sp>
      <p:sp>
        <p:nvSpPr>
          <p:cNvPr id="8" name="Shape 4"/>
          <p:cNvSpPr/>
          <p:nvPr/>
        </p:nvSpPr>
        <p:spPr>
          <a:xfrm>
            <a:off x="501117" y="273550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01117" y="273550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14520" y="3214516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采用bcrypt加密算法实现用户密码安全存储，生成随机盐值与密码混合后经过多轮哈希迭代，确保即使相同密码也会生成不同哈希值。验证时提取存储的盐值对输入密码进行相同计算后比对。</a:t>
            </a:r>
          </a:p>
        </p:txBody>
      </p:sp>
      <p:sp>
        <p:nvSpPr>
          <p:cNvPr id="81" name="Shape 40"/>
          <p:cNvSpPr/>
          <p:nvPr/>
        </p:nvSpPr>
        <p:spPr>
          <a:xfrm>
            <a:off x="435712" y="533939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Shape 41"/>
          <p:cNvSpPr/>
          <p:nvPr/>
        </p:nvSpPr>
        <p:spPr>
          <a:xfrm>
            <a:off x="435712" y="533939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Text 45"/>
          <p:cNvSpPr/>
          <p:nvPr/>
        </p:nvSpPr>
        <p:spPr>
          <a:xfrm>
            <a:off x="892810" y="5862955"/>
            <a:ext cx="7776845" cy="261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使用JSON Web Token实现无状态认证，生成包含用户ID、过期时间的令牌，采用HMAC-SHA256算法签名防止篡改。验证时检查签名有效性和过期时间。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49249" y="6289227"/>
            <a:ext cx="9831918" cy="2555713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822935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8185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3928483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5666" y="6127749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5719" cy="1989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90020" y="651467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04333" y="6426809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7176" y="6755265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7333" y="7022574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7333" y="723424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5618" y="7212066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7331" y="768301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5618" y="743682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test/ </a:t>
            </a:r>
            <a:r>
              <a:rPr lang="zh-CN" alt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84417" y="1729970"/>
            <a:ext cx="5027083" cy="4436484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406759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204194" y="458628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38959" y="492085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41016" y="6722485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34861" y="71376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0" y="681566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09" y="716284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4861966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5719" cy="4861966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5082" y="6587050"/>
            <a:ext cx="10085917" cy="2413423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36192" y="6587050"/>
            <a:ext cx="45719" cy="2286000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671404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6661133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7084466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7253799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7507799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7761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8015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8269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8523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73319" y="1693333"/>
            <a:ext cx="5027083" cy="66886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5719" cy="66886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75940" y="6460049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04022" y="6798716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55918" y="6629382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55918" y="6925716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FEATURES DEMONSTRATION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已实现功能清单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图表化展示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USER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JWT认证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权限控制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图片 43" descr="屏幕截图 2025-12-24 1245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785745"/>
            <a:ext cx="5398135" cy="4319905"/>
          </a:xfrm>
          <a:prstGeom prst="rect">
            <a:avLst/>
          </a:prstGeom>
        </p:spPr>
      </p:pic>
      <p:pic>
        <p:nvPicPr>
          <p:cNvPr id="45" name="图片 44" descr="屏幕截图 2025-12-24 12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0" y="2800350"/>
            <a:ext cx="53892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BILL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2025-12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餐饮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交通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图片 31" descr="屏幕截图 2025-12-24 124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887855"/>
            <a:ext cx="14889480" cy="6771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DATA VISUALIZATION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 descr="屏幕截图 2025-12-24 124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932940"/>
            <a:ext cx="15596235" cy="6661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ADVANCED FEATURES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账单导入与定时收支演示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导入流程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周期管理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房租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水电费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每月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图片 53" descr="屏幕截图 2025-12-24 124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2740"/>
            <a:ext cx="6520180" cy="3119120"/>
          </a:xfrm>
          <a:prstGeom prst="rect">
            <a:avLst/>
          </a:prstGeom>
        </p:spPr>
      </p:pic>
      <p:pic>
        <p:nvPicPr>
          <p:cNvPr id="56" name="图片 55" descr="屏幕截图 2025-12-24 125031"/>
          <p:cNvPicPr>
            <a:picLocks noChangeAspect="1"/>
          </p:cNvPicPr>
          <p:nvPr/>
        </p:nvPicPr>
        <p:blipFill>
          <a:blip r:embed="rId4"/>
          <a:srcRect r="66299" b="-818"/>
          <a:stretch>
            <a:fillRect/>
          </a:stretch>
        </p:blipFill>
        <p:spPr>
          <a:xfrm>
            <a:off x="9395460" y="2954655"/>
            <a:ext cx="4276725" cy="544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TESTING &amp; QUALITY ASSURANCE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测试方案与用例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128135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128135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729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360172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前端测试侧重于 组件的行为验证 和 用户交互模拟，确保 UI 组件能根据状态正确渲染。</a:t>
            </a:r>
          </a:p>
        </p:txBody>
      </p:sp>
      <p:sp>
        <p:nvSpPr>
          <p:cNvPr id="11" name="Shape 9"/>
          <p:cNvSpPr/>
          <p:nvPr/>
        </p:nvSpPr>
        <p:spPr>
          <a:xfrm>
            <a:off x="4818380" y="2057400"/>
            <a:ext cx="379349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18380" y="2057400"/>
            <a:ext cx="3793490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129709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54980" y="2336800"/>
            <a:ext cx="166243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072380" y="2844800"/>
            <a:ext cx="3310255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后端测试主要集中在 Controller (控制器) 层，通过模拟（Mocking）请求对象和数据库操作，确保业务逻辑在各种输入下都能稳定运行。</a:t>
            </a:r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820928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7611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典型测试用例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Table 0"/>
          <p:cNvGraphicFramePr>
            <a:graphicFrameLocks noGrp="1"/>
          </p:cNvGraphicFramePr>
          <p:nvPr/>
        </p:nvGraphicFramePr>
        <p:xfrm>
          <a:off x="812800" y="5829300"/>
          <a:ext cx="7768590" cy="2907452"/>
        </p:xfrm>
        <a:graphic>
          <a:graphicData uri="http://schemas.openxmlformats.org/drawingml/2006/table">
            <a:tbl>
              <a:tblPr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测试场景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输入数据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预期结果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实际结果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使用正确的用户名密码登录</a:t>
                      </a:r>
                      <a:endParaRPr lang="en-US" altLang="zh-CN" sz="1400" u="none" dirty="0">
                        <a:solidFill>
                          <a:srgbClr val="A0AEC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正确用户名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使用密码错误登录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和错误的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提示错误信息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用户名为空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空用户名和密码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”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用户名未输入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“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密码输入框安全性验证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密码框显示密文（·）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记住登录功能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勾选记住我后登录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退出登录后保存信息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9309100" y="2032000"/>
            <a:ext cx="6511290" cy="68580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9309100" y="2032000"/>
            <a:ext cx="99695" cy="68580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9690100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9991725" y="2286000"/>
            <a:ext cx="422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3013710"/>
            <a:ext cx="5905500" cy="254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5637530"/>
            <a:ext cx="5822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7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项目部署与启动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6090" y="1775460"/>
            <a:ext cx="10041890" cy="3106420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6090" y="1775460"/>
            <a:ext cx="76200" cy="3106420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一键部署脚本（</a:t>
            </a:r>
            <a:r>
              <a:rPr kumimoji="0" lang="en-US" altLang="zh-CN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dev.bat</a:t>
            </a: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endParaRPr kumimoji="0" lang="en-US" altLang="zh-CN" sz="1745" b="1" i="0" u="none" strike="noStrike" kern="1200" cap="none" spc="0" normalizeH="0" baseline="0" noProof="0" dirty="0">
              <a:ln>
                <a:noFill/>
              </a:ln>
              <a:solidFill>
                <a:srgbClr val="E2E8F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66042" y="52563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66042" y="52563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641" y="55226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87566" y="5478295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一键启动脚本 (start.sh)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99445" y="1775460"/>
            <a:ext cx="5015230" cy="4843145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799445" y="1775460"/>
            <a:ext cx="76200" cy="4843145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开发环境配置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VS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Chrome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Postman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Git版本控制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0799508" y="7199004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0799508" y="7199004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1071366" y="759846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1454186" y="7420929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注意事项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1454186" y="7731623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图片 64" descr="屏幕截图 2025-12-24 12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858645"/>
            <a:ext cx="4156710" cy="2979420"/>
          </a:xfrm>
          <a:prstGeom prst="rect">
            <a:avLst/>
          </a:prstGeom>
        </p:spPr>
      </p:pic>
      <p:pic>
        <p:nvPicPr>
          <p:cNvPr id="66" name="图片 65" descr="屏幕截图 2025-12-24 125654"/>
          <p:cNvPicPr>
            <a:picLocks noChangeAspect="1"/>
          </p:cNvPicPr>
          <p:nvPr/>
        </p:nvPicPr>
        <p:blipFill>
          <a:blip r:embed="rId4"/>
          <a:srcRect r="51948"/>
          <a:stretch>
            <a:fillRect/>
          </a:stretch>
        </p:blipFill>
        <p:spPr>
          <a:xfrm>
            <a:off x="798830" y="5947410"/>
            <a:ext cx="4142105" cy="2686050"/>
          </a:xfrm>
          <a:prstGeom prst="rect">
            <a:avLst/>
          </a:prstGeom>
        </p:spPr>
      </p:pic>
      <p:pic>
        <p:nvPicPr>
          <p:cNvPr id="67" name="图片 66" descr="屏幕截图 2025-12-24 125618"/>
          <p:cNvPicPr>
            <a:picLocks noChangeAspect="1"/>
          </p:cNvPicPr>
          <p:nvPr/>
        </p:nvPicPr>
        <p:blipFill>
          <a:blip r:embed="rId5"/>
          <a:srcRect t="55375" r="14335"/>
          <a:stretch>
            <a:fillRect/>
          </a:stretch>
        </p:blipFill>
        <p:spPr>
          <a:xfrm>
            <a:off x="4386580" y="6096635"/>
            <a:ext cx="5802630" cy="2534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</a:t>
            </a:r>
            <a:r>
              <a:rPr lang="en-US" sz="1566" dirty="0" err="1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75097" y="3554446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6" name="Text 24"/>
          <p:cNvSpPr/>
          <p:nvPr/>
        </p:nvSpPr>
        <p:spPr>
          <a:xfrm>
            <a:off x="2999810" y="3529590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</a:t>
            </a:r>
            <a:r>
              <a:rPr lang="en-US" sz="1566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6CCEC3-48CB-46F7-B2A9-97347446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360" y="3818856"/>
            <a:ext cx="5944115" cy="2274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64CE46-EDD4-858F-FBDF-54446A87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142" y="2993065"/>
            <a:ext cx="15838781" cy="8169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8423DF-032B-C84E-C7E5-F9D1567AF6D8}"/>
              </a:ext>
            </a:extLst>
          </p:cNvPr>
          <p:cNvSpPr txBox="1"/>
          <p:nvPr/>
        </p:nvSpPr>
        <p:spPr>
          <a:xfrm>
            <a:off x="817480" y="4523292"/>
            <a:ext cx="1300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https://github.com/yyyyyyyy-cco/revenue-and-expenditure-management.git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功能需求识别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46507" y="226751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46507" y="226751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42494" y="244172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4928" y="259415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39335" y="2441721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39335" y="2790142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39335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39335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用户注册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2210387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10387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081438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081438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5712" y="4154859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35712" y="4154859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31699" y="4329070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11353" y="4481504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28540" y="4329070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收支记录模块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highlight>
                  <a:srgbClr val="4FD1C5">
                    <a:alpha val="30000"/>
                  </a:srgbClr>
                </a:highlight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328540" y="4677490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1328540" y="5025911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328540" y="5025911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收支添加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2199592" y="5025911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199592" y="5025911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编辑删除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070643" y="5025911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070643" y="5025911"/>
            <a:ext cx="1012597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多条件查询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6507" y="604220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46507" y="604220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494" y="621641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81318" y="636885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9335" y="6216419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数据管理</a:t>
            </a: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339335" y="6564839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支持将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微信、支付宝账单数据导入</a:t>
            </a:r>
          </a:p>
        </p:txBody>
      </p:sp>
      <p:sp>
        <p:nvSpPr>
          <p:cNvPr id="36" name="Shape 34"/>
          <p:cNvSpPr/>
          <p:nvPr/>
        </p:nvSpPr>
        <p:spPr>
          <a:xfrm>
            <a:off x="1339335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339335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分类预设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2210387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2210387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3081438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3081438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功能需求识别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1117" y="248214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1117" y="248214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97104" y="265635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49538" y="280878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93945" y="2656351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定时管理</a:t>
            </a: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93945" y="3004772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固定收支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、开销</a:t>
            </a: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的自动统计</a:t>
            </a:r>
            <a:endParaRPr kumimoji="0" lang="zh-CN" altLang="en-US" sz="1370" b="0" i="0" u="none" strike="noStrike" kern="1200" cap="none" spc="0" normalizeH="0" baseline="0" noProof="0" dirty="0">
              <a:ln>
                <a:noFill/>
              </a:ln>
              <a:solidFill>
                <a:srgbClr val="A0AEC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93945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93945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</a:t>
            </a:r>
          </a:p>
        </p:txBody>
      </p:sp>
      <p:sp>
        <p:nvSpPr>
          <p:cNvPr id="14" name="Shape 12"/>
          <p:cNvSpPr/>
          <p:nvPr/>
        </p:nvSpPr>
        <p:spPr>
          <a:xfrm>
            <a:off x="2264997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64997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定时管理</a:t>
            </a:r>
          </a:p>
        </p:txBody>
      </p:sp>
      <p:sp>
        <p:nvSpPr>
          <p:cNvPr id="16" name="Shape 14"/>
          <p:cNvSpPr/>
          <p:nvPr/>
        </p:nvSpPr>
        <p:spPr>
          <a:xfrm>
            <a:off x="3136048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136048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固定开销</a:t>
            </a:r>
          </a:p>
        </p:txBody>
      </p:sp>
      <p:sp>
        <p:nvSpPr>
          <p:cNvPr id="81" name="Shape 40"/>
          <p:cNvSpPr/>
          <p:nvPr/>
        </p:nvSpPr>
        <p:spPr>
          <a:xfrm>
            <a:off x="457302" y="4616127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Shape 41"/>
          <p:cNvSpPr/>
          <p:nvPr/>
        </p:nvSpPr>
        <p:spPr>
          <a:xfrm>
            <a:off x="457302" y="4616127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Shape 42"/>
          <p:cNvSpPr/>
          <p:nvPr/>
        </p:nvSpPr>
        <p:spPr>
          <a:xfrm>
            <a:off x="653289" y="4790337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Shape 43"/>
          <p:cNvSpPr/>
          <p:nvPr/>
        </p:nvSpPr>
        <p:spPr>
          <a:xfrm>
            <a:off x="792113" y="4942772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Text 44"/>
          <p:cNvSpPr/>
          <p:nvPr/>
        </p:nvSpPr>
        <p:spPr>
          <a:xfrm>
            <a:off x="1350130" y="4790337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highlight>
                  <a:srgbClr val="4FD1C5">
                    <a:alpha val="30000"/>
                  </a:srgbClr>
                </a:highlight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 45"/>
          <p:cNvSpPr/>
          <p:nvPr/>
        </p:nvSpPr>
        <p:spPr>
          <a:xfrm>
            <a:off x="1358265" y="5139055"/>
            <a:ext cx="7776845" cy="261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Shape 46"/>
          <p:cNvSpPr/>
          <p:nvPr/>
        </p:nvSpPr>
        <p:spPr>
          <a:xfrm>
            <a:off x="1350130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Text 47"/>
          <p:cNvSpPr/>
          <p:nvPr/>
        </p:nvSpPr>
        <p:spPr>
          <a:xfrm>
            <a:off x="1350130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Shape 48"/>
          <p:cNvSpPr/>
          <p:nvPr/>
        </p:nvSpPr>
        <p:spPr>
          <a:xfrm>
            <a:off x="2221182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Text 49"/>
          <p:cNvSpPr/>
          <p:nvPr/>
        </p:nvSpPr>
        <p:spPr>
          <a:xfrm>
            <a:off x="2221182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饼图占比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Shape 50"/>
          <p:cNvSpPr/>
          <p:nvPr/>
        </p:nvSpPr>
        <p:spPr>
          <a:xfrm>
            <a:off x="3092233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Text 51"/>
          <p:cNvSpPr/>
          <p:nvPr/>
        </p:nvSpPr>
        <p:spPr>
          <a:xfrm>
            <a:off x="3092233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趋势折线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数据流图</a:t>
            </a: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（核心）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核心模块的数据流图</a:t>
            </a: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展示数据流的完整流向</a:t>
            </a:r>
          </a:p>
        </p:txBody>
      </p:sp>
      <p:pic>
        <p:nvPicPr>
          <p:cNvPr id="6" name="图片 -2147482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2287905"/>
            <a:ext cx="7062470" cy="1511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35610" y="1744980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收支管理模块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5610" y="4102100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2.数据统计与可视化模块</a:t>
            </a:r>
          </a:p>
        </p:txBody>
      </p:sp>
      <p:pic>
        <p:nvPicPr>
          <p:cNvPr id="7" name="图片 -2147482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" y="4805680"/>
            <a:ext cx="7063105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436245" y="6696075"/>
            <a:ext cx="5418455" cy="32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3.数据管理模块</a:t>
            </a:r>
          </a:p>
        </p:txBody>
      </p:sp>
      <p:pic>
        <p:nvPicPr>
          <p:cNvPr id="21" name="图片 1"/>
          <p:cNvPicPr>
            <a:picLocks noChangeAspect="1"/>
          </p:cNvPicPr>
          <p:nvPr/>
        </p:nvPicPr>
        <p:blipFill>
          <a:blip r:embed="rId5"/>
          <a:srcRect t="7692"/>
          <a:stretch>
            <a:fillRect/>
          </a:stretch>
        </p:blipFill>
        <p:spPr>
          <a:xfrm>
            <a:off x="435610" y="7252335"/>
            <a:ext cx="7063740" cy="158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</TotalTime>
  <Words>2520</Words>
  <Application>Microsoft Office PowerPoint</Application>
  <PresentationFormat>自定义</PresentationFormat>
  <Paragraphs>722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MiSans</vt:lpstr>
      <vt:lpstr>Calibri</vt:lpstr>
      <vt:lpstr>Source Code Pro</vt:lpstr>
      <vt:lpstr>Roboto Flex</vt:lpstr>
      <vt:lpstr>微软雅黑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21</cp:revision>
  <dcterms:created xsi:type="dcterms:W3CDTF">2025-12-22T07:15:29Z</dcterms:created>
  <dcterms:modified xsi:type="dcterms:W3CDTF">2025-12-24T16:15:39Z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